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0" r:id="rId10"/>
    <p:sldId id="272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%202022\General%20Test%20Comercial%20FEBERO%202022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9460784313725492E-2"/>
          <c:y val="0.2968784025671703"/>
          <c:w val="0.82107843137254899"/>
          <c:h val="0.65373436094339799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755" y="365125"/>
            <a:ext cx="7929154" cy="1116219"/>
          </a:xfrm>
        </p:spPr>
        <p:txBody>
          <a:bodyPr>
            <a:normAutofit/>
          </a:bodyPr>
          <a:lstStyle/>
          <a:p>
            <a:r>
              <a:rPr lang="es-ES" b="1" dirty="0" smtClean="0"/>
              <a:t>Finalidad de la medición estática </a:t>
            </a:r>
            <a:r>
              <a:rPr lang="es-ES" b="1" dirty="0" smtClean="0"/>
              <a:t>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778103"/>
            <a:ext cx="10413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400" dirty="0"/>
              <a:t>Determinación del crudo a</a:t>
            </a:r>
          </a:p>
          <a:p>
            <a:pPr marL="0" indent="0">
              <a:buNone/>
            </a:pPr>
            <a:r>
              <a:rPr lang="es-ES" sz="2400" dirty="0"/>
              <a:t>condiciones estándar, sin agua</a:t>
            </a:r>
          </a:p>
          <a:p>
            <a:pPr marL="0" indent="0">
              <a:buNone/>
            </a:pPr>
            <a:r>
              <a:rPr lang="es-ES" sz="2400" dirty="0"/>
              <a:t>ni sedimentos, que se</a:t>
            </a:r>
          </a:p>
          <a:p>
            <a:pPr marL="0" indent="0">
              <a:buNone/>
            </a:pPr>
            <a:r>
              <a:rPr lang="es-ES" sz="2400" dirty="0"/>
              <a:t>encuentra en un tanque.</a:t>
            </a:r>
          </a:p>
          <a:p>
            <a:pPr marL="0" indent="0">
              <a:buNone/>
            </a:pPr>
            <a:r>
              <a:rPr lang="es-ES" sz="2400" dirty="0"/>
              <a:t>Para tal fin, se realiza una</a:t>
            </a:r>
          </a:p>
          <a:p>
            <a:pPr marL="0" indent="0">
              <a:buNone/>
            </a:pPr>
            <a:r>
              <a:rPr lang="es-ES" sz="2400" dirty="0"/>
              <a:t>medición de longitud, y se utiliza</a:t>
            </a:r>
          </a:p>
          <a:p>
            <a:pPr marL="0" indent="0">
              <a:buNone/>
            </a:pPr>
            <a:r>
              <a:rPr lang="es-ES" sz="2400" dirty="0"/>
              <a:t>información sobre el tanque y</a:t>
            </a:r>
          </a:p>
          <a:p>
            <a:pPr marL="0" indent="0">
              <a:buNone/>
            </a:pPr>
            <a:r>
              <a:rPr lang="es-ES" sz="2400" dirty="0"/>
              <a:t>sobre propiedades del crudo</a:t>
            </a:r>
            <a:endParaRPr lang="es-ES" sz="2400" dirty="0" smtClean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938" y="1866872"/>
            <a:ext cx="4991100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199" y="107002"/>
            <a:ext cx="10515600" cy="1325563"/>
          </a:xfrm>
        </p:spPr>
        <p:txBody>
          <a:bodyPr/>
          <a:lstStyle/>
          <a:p>
            <a:r>
              <a:rPr lang="es-ES" dirty="0" smtClean="0"/>
              <a:t>                     </a:t>
            </a:r>
            <a:r>
              <a:rPr lang="es-ES" b="1" dirty="0" smtClean="0"/>
              <a:t>Normatividad que aplica </a:t>
            </a:r>
            <a:r>
              <a:rPr lang="es-ES" b="1" dirty="0" smtClean="0"/>
              <a:t>          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672046" y="1306286"/>
            <a:ext cx="9681753" cy="487067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API MPMS 12.1.1 – </a:t>
            </a:r>
            <a:r>
              <a:rPr lang="es-MX" dirty="0" err="1"/>
              <a:t>Calculation</a:t>
            </a:r>
            <a:r>
              <a:rPr lang="es-MX" dirty="0"/>
              <a:t> of </a:t>
            </a:r>
            <a:r>
              <a:rPr lang="es-MX" dirty="0" err="1"/>
              <a:t>Static</a:t>
            </a:r>
            <a:r>
              <a:rPr lang="es-MX" dirty="0"/>
              <a:t> </a:t>
            </a:r>
            <a:r>
              <a:rPr lang="es-MX" dirty="0" err="1"/>
              <a:t>Petroleum</a:t>
            </a:r>
            <a:r>
              <a:rPr lang="es-MX" dirty="0"/>
              <a:t> </a:t>
            </a:r>
            <a:r>
              <a:rPr lang="es-MX" dirty="0" err="1"/>
              <a:t>Quantities</a:t>
            </a:r>
            <a:r>
              <a:rPr lang="es-MX" dirty="0"/>
              <a:t>,</a:t>
            </a:r>
          </a:p>
          <a:p>
            <a:pPr marL="0" indent="0" algn="just">
              <a:buNone/>
            </a:pPr>
            <a:r>
              <a:rPr lang="es-MX" dirty="0" err="1"/>
              <a:t>Part</a:t>
            </a:r>
            <a:r>
              <a:rPr lang="es-MX" dirty="0"/>
              <a:t> 1-Upright </a:t>
            </a:r>
            <a:r>
              <a:rPr lang="es-MX" dirty="0" err="1"/>
              <a:t>Cylindrical</a:t>
            </a:r>
            <a:r>
              <a:rPr lang="es-MX" dirty="0"/>
              <a:t> </a:t>
            </a:r>
            <a:r>
              <a:rPr lang="es-MX" dirty="0" err="1"/>
              <a:t>Tanks</a:t>
            </a:r>
            <a:r>
              <a:rPr lang="es-MX" dirty="0"/>
              <a:t> and Marine </a:t>
            </a:r>
            <a:r>
              <a:rPr lang="es-MX" dirty="0" err="1"/>
              <a:t>Vessels</a:t>
            </a:r>
            <a:endParaRPr lang="es-MX" dirty="0"/>
          </a:p>
          <a:p>
            <a:pPr marL="0" indent="0" algn="just">
              <a:buNone/>
            </a:pPr>
            <a:r>
              <a:rPr lang="es-MX" dirty="0"/>
              <a:t>API MPMS 12.1.2 – </a:t>
            </a:r>
            <a:r>
              <a:rPr lang="es-MX" dirty="0" err="1"/>
              <a:t>Calculation</a:t>
            </a:r>
            <a:r>
              <a:rPr lang="es-MX" dirty="0"/>
              <a:t> of </a:t>
            </a:r>
            <a:r>
              <a:rPr lang="es-MX" dirty="0" err="1"/>
              <a:t>Static</a:t>
            </a:r>
            <a:r>
              <a:rPr lang="es-MX" dirty="0"/>
              <a:t> </a:t>
            </a:r>
            <a:r>
              <a:rPr lang="es-MX" dirty="0" err="1"/>
              <a:t>Petroleum</a:t>
            </a:r>
            <a:r>
              <a:rPr lang="es-MX" dirty="0"/>
              <a:t> </a:t>
            </a:r>
            <a:r>
              <a:rPr lang="es-MX" dirty="0" err="1"/>
              <a:t>Quantities</a:t>
            </a:r>
            <a:r>
              <a:rPr lang="es-MX" dirty="0"/>
              <a:t>,</a:t>
            </a:r>
          </a:p>
          <a:p>
            <a:pPr marL="0" indent="0" algn="just">
              <a:buNone/>
            </a:pPr>
            <a:r>
              <a:rPr lang="es-MX" dirty="0" err="1"/>
              <a:t>Part</a:t>
            </a:r>
            <a:r>
              <a:rPr lang="es-MX" dirty="0"/>
              <a:t> 2-Calculation </a:t>
            </a:r>
            <a:r>
              <a:rPr lang="es-MX" dirty="0" err="1"/>
              <a:t>Procedures</a:t>
            </a:r>
            <a:r>
              <a:rPr lang="es-MX" dirty="0"/>
              <a:t> </a:t>
            </a:r>
            <a:r>
              <a:rPr lang="es-MX" dirty="0" err="1"/>
              <a:t>for</a:t>
            </a:r>
            <a:r>
              <a:rPr lang="es-MX" dirty="0"/>
              <a:t> </a:t>
            </a:r>
            <a:r>
              <a:rPr lang="es-MX" dirty="0" err="1"/>
              <a:t>Tank</a:t>
            </a:r>
            <a:r>
              <a:rPr lang="es-MX" dirty="0"/>
              <a:t> </a:t>
            </a:r>
            <a:r>
              <a:rPr lang="es-MX" dirty="0" smtClean="0"/>
              <a:t>Cars</a:t>
            </a:r>
          </a:p>
          <a:p>
            <a:pPr marL="0" indent="0" algn="just">
              <a:buNone/>
            </a:pP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6165172"/>
              </p:ext>
            </p:extLst>
          </p:nvPr>
        </p:nvGraphicFramePr>
        <p:xfrm>
          <a:off x="838199" y="2631849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9451" y="3328588"/>
            <a:ext cx="3553096" cy="265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s-ES" dirty="0"/>
              <a:t>• </a:t>
            </a:r>
            <a:r>
              <a:rPr lang="es-ES" sz="2000" dirty="0"/>
              <a:t>NSV (Volumen estándar neto: cantidad de hidrocarburos líquidos a temperatura y </a:t>
            </a:r>
            <a:r>
              <a:rPr lang="es-ES" sz="2000" dirty="0" smtClean="0"/>
              <a:t>presión. estándar </a:t>
            </a:r>
            <a:r>
              <a:rPr lang="es-ES" sz="2000" dirty="0"/>
              <a:t>luego de la deducción del contenido de agua y de sedimentos suspendidos </a:t>
            </a:r>
            <a:r>
              <a:rPr lang="es-ES" sz="2000" dirty="0" smtClean="0"/>
              <a:t>en el </a:t>
            </a:r>
            <a:r>
              <a:rPr lang="es-ES" sz="2000" dirty="0"/>
              <a:t>hidrocarburo.</a:t>
            </a:r>
          </a:p>
          <a:p>
            <a:pPr marL="0" indent="0" algn="just">
              <a:buNone/>
            </a:pPr>
            <a:r>
              <a:rPr lang="es-ES" sz="2000" dirty="0"/>
              <a:t>• CSW (Factor de corrección de sedimento y agua): factor que representa la deducción </a:t>
            </a:r>
            <a:r>
              <a:rPr lang="es-ES" sz="2000" dirty="0" smtClean="0"/>
              <a:t>del contenido </a:t>
            </a:r>
            <a:r>
              <a:rPr lang="es-ES" sz="2000" dirty="0"/>
              <a:t>de agua y sedimentos suspendidos en el hidrocarburo líquido.</a:t>
            </a:r>
          </a:p>
          <a:p>
            <a:pPr marL="0" indent="0" algn="just">
              <a:buNone/>
            </a:pPr>
            <a:r>
              <a:rPr lang="es-ES" sz="2000" dirty="0"/>
              <a:t>• GSV (Volumen bruto estándar): cantidad de hidrocarburo líquido contenido en el </a:t>
            </a:r>
            <a:r>
              <a:rPr lang="es-ES" sz="2000" dirty="0" smtClean="0"/>
              <a:t>tanque a </a:t>
            </a:r>
            <a:r>
              <a:rPr lang="es-ES" sz="2000" dirty="0"/>
              <a:t>condiciones de temperatura y presión estándar, antes de descontar la cantidad </a:t>
            </a:r>
            <a:r>
              <a:rPr lang="es-ES" sz="2000" dirty="0" smtClean="0"/>
              <a:t>de agua </a:t>
            </a:r>
            <a:r>
              <a:rPr lang="es-ES" sz="2000" dirty="0"/>
              <a:t>y sedimentos suspendidos en el hidrocarburo</a:t>
            </a:r>
            <a:r>
              <a:rPr lang="es-ES" sz="2000" dirty="0" smtClean="0"/>
              <a:t>.</a:t>
            </a:r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470845"/>
              </p:ext>
            </p:extLst>
          </p:nvPr>
        </p:nvGraphicFramePr>
        <p:xfrm>
          <a:off x="1384663" y="4008189"/>
          <a:ext cx="8116525" cy="230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ángulo 4"/>
          <p:cNvSpPr/>
          <p:nvPr/>
        </p:nvSpPr>
        <p:spPr>
          <a:xfrm>
            <a:off x="2534194" y="370505"/>
            <a:ext cx="69669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dirty="0" smtClean="0"/>
              <a:t>Volumen estándar neto</a:t>
            </a:r>
            <a:r>
              <a:rPr lang="es-ES" sz="4400" b="1" dirty="0" smtClean="0"/>
              <a:t> </a:t>
            </a:r>
            <a:endParaRPr lang="es-CO" sz="4400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17" y="4193176"/>
            <a:ext cx="4232366" cy="113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6797763"/>
              </p:ext>
            </p:extLst>
          </p:nvPr>
        </p:nvGraphicFramePr>
        <p:xfrm>
          <a:off x="2443706" y="436143"/>
          <a:ext cx="7800975" cy="896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990646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334589" y="182880"/>
            <a:ext cx="10515600" cy="1070214"/>
          </a:xfrm>
        </p:spPr>
        <p:txBody>
          <a:bodyPr/>
          <a:lstStyle/>
          <a:p>
            <a:r>
              <a:rPr lang="es-ES" b="1" dirty="0" smtClean="0"/>
              <a:t>         Volumen neto estándar </a:t>
            </a: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85554" y="1332410"/>
            <a:ext cx="9539696" cy="5103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• </a:t>
            </a:r>
            <a:r>
              <a:rPr lang="es-ES" sz="2400" dirty="0"/>
              <a:t>GOV (Volumen bruto observado): volumen de hidrocarburo líquido contenido en </a:t>
            </a:r>
            <a:r>
              <a:rPr lang="es-ES" sz="2400" dirty="0" smtClean="0"/>
              <a:t>el tanque </a:t>
            </a:r>
            <a:r>
              <a:rPr lang="es-ES" sz="2400" dirty="0"/>
              <a:t>a condiciones de temperatura observada, antes de aplicar las correcciones </a:t>
            </a:r>
            <a:r>
              <a:rPr lang="es-ES" sz="2400" dirty="0" smtClean="0"/>
              <a:t>por temperatura </a:t>
            </a:r>
            <a:r>
              <a:rPr lang="es-ES" sz="2400" dirty="0"/>
              <a:t>y contenido de agua y sedimentos suspendidos en el hidrocarburo.</a:t>
            </a:r>
          </a:p>
          <a:p>
            <a:pPr marL="0" indent="0">
              <a:buNone/>
            </a:pPr>
            <a:r>
              <a:rPr lang="es-ES" sz="2400" dirty="0"/>
              <a:t>• CTL (Factor de corrección por temperatura en el líquido): corrección del volumen </a:t>
            </a:r>
            <a:r>
              <a:rPr lang="es-ES" sz="2400" dirty="0" smtClean="0"/>
              <a:t>del hidrocarburo líquido </a:t>
            </a:r>
            <a:r>
              <a:rPr lang="es-ES" sz="2400" dirty="0"/>
              <a:t>por efecto de la temperatura</a:t>
            </a:r>
            <a:r>
              <a:rPr lang="es-ES" sz="2400" dirty="0" smtClean="0"/>
              <a:t>.</a:t>
            </a:r>
          </a:p>
          <a:p>
            <a:pPr marL="0" indent="0">
              <a:buNone/>
            </a:pPr>
            <a:endParaRPr lang="es-ES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7259" y="3613942"/>
            <a:ext cx="7533868" cy="231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753689" y="90203"/>
            <a:ext cx="8114211" cy="954224"/>
          </a:xfrm>
        </p:spPr>
        <p:txBody>
          <a:bodyPr>
            <a:normAutofit/>
          </a:bodyPr>
          <a:lstStyle/>
          <a:p>
            <a:r>
              <a:rPr lang="es-ES" b="1" dirty="0"/>
              <a:t> </a:t>
            </a:r>
            <a:r>
              <a:rPr lang="es-ES" b="1" dirty="0"/>
              <a:t>Volumen neto estándar</a:t>
            </a:r>
            <a:endParaRPr lang="es-ES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1985554" y="1254035"/>
            <a:ext cx="10071462" cy="4718302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s-ES" sz="2000" dirty="0"/>
              <a:t>• TOV (Volumen total observado): volumen total de fluidos al interior del tanque, desde </a:t>
            </a:r>
            <a:r>
              <a:rPr lang="es-ES" sz="2000" dirty="0" smtClean="0"/>
              <a:t>el fondo </a:t>
            </a:r>
            <a:r>
              <a:rPr lang="es-ES" sz="2000" dirty="0"/>
              <a:t>hasta el nivel de líquido en superficie.</a:t>
            </a:r>
          </a:p>
          <a:p>
            <a:pPr marL="0" indent="0" algn="just">
              <a:buNone/>
              <a:defRPr/>
            </a:pPr>
            <a:r>
              <a:rPr lang="es-ES" sz="2000" dirty="0"/>
              <a:t>• FW (Agua libre): volumen de agua libre al interior del tanque.</a:t>
            </a:r>
          </a:p>
          <a:p>
            <a:pPr marL="0" indent="0" algn="just">
              <a:buNone/>
              <a:defRPr/>
            </a:pPr>
            <a:r>
              <a:rPr lang="es-ES" sz="2000" dirty="0"/>
              <a:t>• </a:t>
            </a:r>
            <a:r>
              <a:rPr lang="es-ES" sz="2000" dirty="0" err="1"/>
              <a:t>CTSh</a:t>
            </a:r>
            <a:r>
              <a:rPr lang="es-ES" sz="2000" dirty="0"/>
              <a:t> (Factor de corrección por temperatura de lámina): factor de corrección del </a:t>
            </a:r>
            <a:r>
              <a:rPr lang="es-ES" sz="2000" dirty="0" smtClean="0"/>
              <a:t>volumen del </a:t>
            </a:r>
            <a:r>
              <a:rPr lang="es-ES" sz="2000" dirty="0"/>
              <a:t>tanque por efecto de la temperatura sobre el espesor de la pared.</a:t>
            </a:r>
          </a:p>
          <a:p>
            <a:pPr marL="0" indent="0" algn="just">
              <a:buNone/>
              <a:defRPr/>
            </a:pPr>
            <a:r>
              <a:rPr lang="es-ES" sz="2000" dirty="0"/>
              <a:t>• FRA (Factor de ajuste por techo flotante): corrección de volumen por el </a:t>
            </a:r>
            <a:r>
              <a:rPr lang="es-ES" sz="2000" dirty="0" smtClean="0"/>
              <a:t>desplazamiento que </a:t>
            </a:r>
            <a:r>
              <a:rPr lang="es-ES" sz="2000" dirty="0"/>
              <a:t>ocasiona la flotación del techo en el fluido almacenado en tanques de techo </a:t>
            </a:r>
            <a:r>
              <a:rPr lang="es-ES" sz="2000" dirty="0" smtClean="0"/>
              <a:t>flotante.</a:t>
            </a:r>
          </a:p>
          <a:p>
            <a:pPr marL="0" indent="0" algn="just">
              <a:buNone/>
              <a:defRPr/>
            </a:pPr>
            <a:endParaRPr lang="es-CO" sz="24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1982" y="3613186"/>
            <a:ext cx="6753498" cy="255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184749"/>
              </p:ext>
            </p:extLst>
          </p:nvPr>
        </p:nvGraphicFramePr>
        <p:xfrm>
          <a:off x="3479075" y="2674558"/>
          <a:ext cx="5181600" cy="2695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55140" y="1"/>
            <a:ext cx="8967787" cy="1425790"/>
          </a:xfrm>
        </p:spPr>
        <p:txBody>
          <a:bodyPr>
            <a:normAutofit/>
          </a:bodyPr>
          <a:lstStyle/>
          <a:p>
            <a:pPr algn="ctr"/>
            <a:r>
              <a:rPr lang="es-ES" b="1" dirty="0"/>
              <a:t>Volumen neto estándar</a:t>
            </a:r>
            <a:endParaRPr lang="es-ES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868398" y="1084218"/>
            <a:ext cx="9506143" cy="4940794"/>
          </a:xfrm>
        </p:spPr>
        <p:txBody>
          <a:bodyPr/>
          <a:lstStyle/>
          <a:p>
            <a:pPr marL="0" indent="0">
              <a:buNone/>
            </a:pP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5963" y="1084218"/>
            <a:ext cx="8351896" cy="506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12242" y="143056"/>
            <a:ext cx="10515600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         Volumen </a:t>
            </a:r>
            <a:r>
              <a:rPr lang="es-ES" b="1" dirty="0"/>
              <a:t>neto estándar</a:t>
            </a:r>
            <a:endParaRPr lang="es-ES" dirty="0">
              <a:latin typeface="+mn-lt"/>
            </a:endParaRPr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81595" y="1283779"/>
            <a:ext cx="8385811" cy="449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8696" y="365125"/>
            <a:ext cx="8715103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Volumen estándar neto para crudo, tanque de acero</a:t>
            </a:r>
            <a:endParaRPr lang="es-ES" b="1" dirty="0"/>
          </a:p>
        </p:txBody>
      </p: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20203" y="1690688"/>
            <a:ext cx="8647203" cy="444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594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29987" y="37442"/>
            <a:ext cx="9126583" cy="1554480"/>
          </a:xfrm>
        </p:spPr>
        <p:txBody>
          <a:bodyPr>
            <a:noAutofit/>
          </a:bodyPr>
          <a:lstStyle/>
          <a:p>
            <a:r>
              <a:rPr lang="es-ES" dirty="0" smtClean="0">
                <a:latin typeface="+mn-lt"/>
              </a:rPr>
              <a:t>Volumen estándar neto y otras correcciones</a:t>
            </a:r>
            <a:endParaRPr lang="es-ES" dirty="0">
              <a:latin typeface="+mn-lt"/>
            </a:endParaRPr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39819" y="1443220"/>
            <a:ext cx="3162300" cy="78105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397726" y="1345474"/>
            <a:ext cx="869986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r>
              <a:rPr lang="es-CO" dirty="0" smtClean="0"/>
              <a:t>-</a:t>
            </a:r>
            <a:r>
              <a:rPr lang="es-CO" dirty="0"/>
              <a:t>Pérdidas por evaporación, que dependen fuertemente del tipo de tanque y del producto.</a:t>
            </a:r>
          </a:p>
          <a:p>
            <a:r>
              <a:rPr lang="es-CO" dirty="0"/>
              <a:t>Tratado en API MPMS 19 (</a:t>
            </a:r>
            <a:r>
              <a:rPr lang="es-CO" dirty="0" err="1"/>
              <a:t>Evaporation</a:t>
            </a:r>
            <a:r>
              <a:rPr lang="es-CO" dirty="0"/>
              <a:t> </a:t>
            </a:r>
            <a:r>
              <a:rPr lang="es-CO" dirty="0" err="1"/>
              <a:t>Loss</a:t>
            </a:r>
            <a:r>
              <a:rPr lang="es-CO" dirty="0"/>
              <a:t> </a:t>
            </a:r>
            <a:r>
              <a:rPr lang="es-CO" dirty="0" err="1"/>
              <a:t>Measurement</a:t>
            </a:r>
            <a:r>
              <a:rPr lang="es-CO" dirty="0"/>
              <a:t>), que tiene varias </a:t>
            </a:r>
            <a:r>
              <a:rPr lang="es-CO" dirty="0" smtClean="0"/>
              <a:t>subsecciones</a:t>
            </a:r>
            <a:r>
              <a:rPr lang="es-CO" dirty="0"/>
              <a:t>.</a:t>
            </a:r>
          </a:p>
          <a:p>
            <a:r>
              <a:rPr lang="es-CO" dirty="0"/>
              <a:t>-Encogimiento volumétrico ocasionado por la mezcla de un crudo con un producto, que</a:t>
            </a:r>
          </a:p>
          <a:p>
            <a:r>
              <a:rPr lang="es-CO" dirty="0"/>
              <a:t>tengan densidades muy diferentes. Se trata en API MPMS 12.3 (</a:t>
            </a:r>
            <a:r>
              <a:rPr lang="es-CO" dirty="0" err="1"/>
              <a:t>Calculation</a:t>
            </a:r>
            <a:r>
              <a:rPr lang="es-CO" dirty="0"/>
              <a:t> of</a:t>
            </a:r>
          </a:p>
          <a:p>
            <a:r>
              <a:rPr lang="es-CO" dirty="0" err="1"/>
              <a:t>Volumetric</a:t>
            </a:r>
            <a:r>
              <a:rPr lang="es-CO" dirty="0"/>
              <a:t> </a:t>
            </a:r>
            <a:r>
              <a:rPr lang="es-CO" dirty="0" err="1"/>
              <a:t>Shrinkage</a:t>
            </a:r>
            <a:r>
              <a:rPr lang="es-CO" dirty="0"/>
              <a:t> </a:t>
            </a:r>
            <a:r>
              <a:rPr lang="es-CO" dirty="0" err="1"/>
              <a:t>from</a:t>
            </a:r>
            <a:r>
              <a:rPr lang="es-CO" dirty="0"/>
              <a:t> </a:t>
            </a:r>
            <a:r>
              <a:rPr lang="es-CO" dirty="0" err="1"/>
              <a:t>Blending</a:t>
            </a:r>
            <a:r>
              <a:rPr lang="es-CO" dirty="0"/>
              <a:t> Light </a:t>
            </a:r>
            <a:r>
              <a:rPr lang="es-CO" dirty="0" err="1"/>
              <a:t>Hydrocarbons</a:t>
            </a:r>
            <a:r>
              <a:rPr lang="es-CO" dirty="0"/>
              <a:t> </a:t>
            </a:r>
            <a:r>
              <a:rPr lang="es-CO" dirty="0" err="1"/>
              <a:t>with</a:t>
            </a:r>
            <a:r>
              <a:rPr lang="es-CO" dirty="0"/>
              <a:t> </a:t>
            </a:r>
            <a:r>
              <a:rPr lang="es-CO" dirty="0" err="1"/>
              <a:t>Crude</a:t>
            </a:r>
            <a:r>
              <a:rPr lang="es-CO" dirty="0"/>
              <a:t> </a:t>
            </a:r>
            <a:r>
              <a:rPr lang="es-CO" dirty="0" err="1"/>
              <a:t>Oils</a:t>
            </a:r>
            <a:r>
              <a:rPr lang="es-CO" dirty="0"/>
              <a:t>). El modelo</a:t>
            </a:r>
          </a:p>
          <a:p>
            <a:r>
              <a:rPr lang="es-CO" dirty="0"/>
              <a:t>usado es</a:t>
            </a:r>
            <a:r>
              <a:rPr lang="es-CO" dirty="0" smtClean="0"/>
              <a:t>:</a:t>
            </a:r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/>
              <a:t>𝑆: encogimiento volumétrico, como porcentaje del volumen total de mezcla ideal.</a:t>
            </a:r>
          </a:p>
          <a:p>
            <a:r>
              <a:rPr lang="es-ES" dirty="0"/>
              <a:t>𝐶: concentración del componente más liviano, en porcentaje de volumen.</a:t>
            </a:r>
          </a:p>
          <a:p>
            <a:r>
              <a:rPr lang="es-ES" dirty="0"/>
              <a:t>𝐺: diferencia de grados API entre las sustancias mezcladas.</a:t>
            </a:r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CO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5484" y="4216071"/>
            <a:ext cx="6135190" cy="87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972491" y="1446590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Volumen estándar neto adicionado o retirado de un tanque </a:t>
            </a:r>
            <a:endParaRPr lang="es-ES" b="1" dirty="0"/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85108" y="1690688"/>
            <a:ext cx="9668691" cy="4486275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Para el volumen adicionado o retirado de un tanque, se utilizan</a:t>
            </a:r>
          </a:p>
          <a:p>
            <a:pPr marL="0" indent="0">
              <a:buNone/>
            </a:pPr>
            <a:r>
              <a:rPr lang="es-ES" dirty="0"/>
              <a:t>las mismas ecuaciones, teniendo en cuenta que en este caso el</a:t>
            </a:r>
          </a:p>
          <a:p>
            <a:pPr marL="0" indent="0">
              <a:buNone/>
            </a:pPr>
            <a:r>
              <a:rPr lang="es-ES" dirty="0"/>
              <a:t>mensurando es la resta entre los valores final e inicial de</a:t>
            </a:r>
          </a:p>
          <a:p>
            <a:pPr marL="0" indent="0">
              <a:buNone/>
            </a:pPr>
            <a:r>
              <a:rPr lang="es-ES" dirty="0"/>
              <a:t>volumen estándar neto en el tanque</a:t>
            </a:r>
            <a:r>
              <a:rPr lang="es-ES" dirty="0" smtClean="0"/>
              <a:t>: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2684" y="4391727"/>
            <a:ext cx="4033225" cy="10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11340</TotalTime>
  <Words>568</Words>
  <Application>Microsoft Office PowerPoint</Application>
  <PresentationFormat>Panorámica</PresentationFormat>
  <Paragraphs>96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Finalidad de la medición estática  </vt:lpstr>
      <vt:lpstr>                     Normatividad que aplica           </vt:lpstr>
      <vt:lpstr>Presentación de PowerPoint</vt:lpstr>
      <vt:lpstr>         Volumen neto estándar </vt:lpstr>
      <vt:lpstr> Volumen neto estándar</vt:lpstr>
      <vt:lpstr>Volumen neto estándar</vt:lpstr>
      <vt:lpstr>                   Volumen neto estándar</vt:lpstr>
      <vt:lpstr>Volumen estándar neto para crudo, tanque de acero</vt:lpstr>
      <vt:lpstr>Volumen estándar neto y otras correcciones</vt:lpstr>
      <vt:lpstr>Volumen estándar neto adicionado o retirado de un tanque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Administrador</cp:lastModifiedBy>
  <cp:revision>794</cp:revision>
  <dcterms:created xsi:type="dcterms:W3CDTF">2020-02-18T12:47:10Z</dcterms:created>
  <dcterms:modified xsi:type="dcterms:W3CDTF">2022-08-05T17:24:12Z</dcterms:modified>
</cp:coreProperties>
</file>