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2" r:id="rId3"/>
    <p:sldId id="279" r:id="rId4"/>
    <p:sldId id="274" r:id="rId5"/>
    <p:sldId id="275" r:id="rId6"/>
    <p:sldId id="277" r:id="rId7"/>
    <p:sldId id="276" r:id="rId8"/>
    <p:sldId id="278" r:id="rId9"/>
    <p:sldId id="280" r:id="rId10"/>
    <p:sldId id="281" r:id="rId11"/>
    <p:sldId id="282" r:id="rId12"/>
    <p:sldId id="283" r:id="rId13"/>
    <p:sldId id="284" r:id="rId14"/>
    <p:sldId id="286" r:id="rId15"/>
    <p:sldId id="287" r:id="rId16"/>
    <p:sldId id="259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288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80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843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03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86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05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001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70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493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007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770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1A30C-D8B9-47F0-9CFA-A16EC88FC71F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03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3254671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rgbClr val="00B0F0"/>
                </a:solidFill>
              </a:rPr>
              <a:t>EMR3</a:t>
            </a:r>
            <a:endParaRPr lang="es-ES" sz="9600" b="1" dirty="0">
              <a:ln/>
              <a:solidFill>
                <a:srgbClr val="00B0F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5763" y="253219"/>
            <a:ext cx="5224580" cy="2926079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20048" y="2922272"/>
            <a:ext cx="8070339" cy="1007092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6000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Registrador </a:t>
            </a:r>
            <a:r>
              <a:rPr lang="es-ES" sz="6000" b="1" i="1" u="sng" dirty="0" err="1" smtClean="0">
                <a:ln/>
                <a:solidFill>
                  <a:schemeClr val="accent1">
                    <a:lumMod val="50000"/>
                  </a:schemeClr>
                </a:solidFill>
              </a:rPr>
              <a:t>Electronico</a:t>
            </a:r>
            <a:endParaRPr lang="es-ES" sz="6000" b="1" i="1" u="sng" dirty="0">
              <a:ln/>
              <a:solidFill>
                <a:schemeClr val="accent3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20047" y="4158731"/>
            <a:ext cx="8070339" cy="25459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El EMR3 es un registrador electrónico de volumen para altos caudales, desarrollado por Veeder-Root.</a:t>
            </a:r>
          </a:p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Posee la capacidad de conectarse por medio de un puerto serial a un sistema de control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84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2495086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EMR + IB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7" y="2019534"/>
            <a:ext cx="11358215" cy="174575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5400" b="1" dirty="0" err="1" smtClean="0">
                <a:ln/>
                <a:solidFill>
                  <a:srgbClr val="FF0000"/>
                </a:solidFill>
              </a:rPr>
              <a:t>E</a:t>
            </a:r>
            <a:r>
              <a:rPr lang="es-ES" sz="5400" b="1" dirty="0" err="1" smtClean="0">
                <a:ln/>
                <a:solidFill>
                  <a:schemeClr val="accent3"/>
                </a:solidFill>
              </a:rPr>
              <a:t>lectronic</a:t>
            </a:r>
            <a:r>
              <a:rPr lang="es-ES" sz="5400" b="1" dirty="0" smtClean="0">
                <a:ln/>
                <a:solidFill>
                  <a:schemeClr val="accent3"/>
                </a:solidFill>
              </a:rPr>
              <a:t> </a:t>
            </a:r>
            <a:r>
              <a:rPr lang="es-ES" sz="5400" b="1" dirty="0" smtClean="0">
                <a:ln/>
                <a:solidFill>
                  <a:srgbClr val="FF0000"/>
                </a:solidFill>
              </a:rPr>
              <a:t>M</a:t>
            </a:r>
            <a:r>
              <a:rPr lang="es-ES" sz="5400" b="1" dirty="0" smtClean="0">
                <a:ln/>
                <a:solidFill>
                  <a:schemeClr val="accent3"/>
                </a:solidFill>
              </a:rPr>
              <a:t>eter </a:t>
            </a:r>
            <a:r>
              <a:rPr lang="es-ES" sz="5400" b="1" dirty="0" err="1" smtClean="0">
                <a:ln/>
                <a:solidFill>
                  <a:srgbClr val="FF0000"/>
                </a:solidFill>
              </a:rPr>
              <a:t>R</a:t>
            </a:r>
            <a:r>
              <a:rPr lang="es-ES" sz="5400" b="1" dirty="0" err="1" smtClean="0">
                <a:ln/>
                <a:solidFill>
                  <a:schemeClr val="accent3"/>
                </a:solidFill>
              </a:rPr>
              <a:t>egister</a:t>
            </a:r>
            <a:r>
              <a:rPr lang="es-ES" sz="5400" b="1" dirty="0" smtClean="0">
                <a:ln/>
                <a:solidFill>
                  <a:schemeClr val="accent3"/>
                </a:solidFill>
              </a:rPr>
              <a:t> (Registrador de Medidor </a:t>
            </a:r>
            <a:r>
              <a:rPr lang="es-ES" sz="5400" b="1" dirty="0" err="1" smtClean="0">
                <a:ln/>
                <a:solidFill>
                  <a:schemeClr val="accent3"/>
                </a:solidFill>
              </a:rPr>
              <a:t>Electronico</a:t>
            </a:r>
            <a:endParaRPr lang="es-ES" sz="5400" b="1" i="1" u="sng" dirty="0">
              <a:ln/>
              <a:solidFill>
                <a:schemeClr val="accent3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20048" y="4621663"/>
            <a:ext cx="11358215" cy="91475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5400" b="1" dirty="0" err="1" smtClean="0">
                <a:ln/>
                <a:solidFill>
                  <a:srgbClr val="FF0000"/>
                </a:solidFill>
              </a:rPr>
              <a:t>I</a:t>
            </a:r>
            <a:r>
              <a:rPr lang="es-ES" sz="5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nterconection</a:t>
            </a:r>
            <a:r>
              <a:rPr lang="es-ES" sz="5400" b="1" dirty="0" smtClean="0">
                <a:ln/>
                <a:solidFill>
                  <a:srgbClr val="FF0000"/>
                </a:solidFill>
              </a:rPr>
              <a:t> B</a:t>
            </a:r>
            <a:r>
              <a:rPr lang="es-ES" sz="5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ox</a:t>
            </a:r>
            <a:endParaRPr lang="es-ES" sz="5400" b="1" i="1" u="sng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254" y="3727938"/>
            <a:ext cx="6244746" cy="236007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20047" y="1061116"/>
            <a:ext cx="12017672" cy="9541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 smtClean="0"/>
              <a:t>El EMR3 consta de 2 partes: El EMR3 como tal y la IB</a:t>
            </a:r>
          </a:p>
          <a:p>
            <a:r>
              <a:rPr lang="es-ES" sz="2800" dirty="0" smtClean="0"/>
              <a:t>EMR3 es la sigla para:</a:t>
            </a:r>
            <a:endParaRPr lang="en-US" sz="2800" dirty="0"/>
          </a:p>
        </p:txBody>
      </p:sp>
      <p:sp>
        <p:nvSpPr>
          <p:cNvPr id="8" name="CuadroTexto 7"/>
          <p:cNvSpPr txBox="1"/>
          <p:nvPr/>
        </p:nvSpPr>
        <p:spPr>
          <a:xfrm>
            <a:off x="174328" y="4021683"/>
            <a:ext cx="3876972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 smtClean="0"/>
              <a:t>IB es la sigla para: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5628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2495086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EMR + IB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20049" y="1090905"/>
            <a:ext cx="3577251" cy="569386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 smtClean="0"/>
              <a:t>Sin embargo el Registrador y la IB por si solos no sirven de nada, necesitan de un medidor de fluidos (Dígase unidad de Medida), las mas común es la de marca </a:t>
            </a:r>
            <a:r>
              <a:rPr lang="es-ES" sz="2800" dirty="0" err="1" smtClean="0"/>
              <a:t>Liquid</a:t>
            </a:r>
            <a:r>
              <a:rPr lang="es-ES" sz="2800" dirty="0" smtClean="0"/>
              <a:t> Control, pero también son usados medidores marca </a:t>
            </a:r>
            <a:r>
              <a:rPr lang="es-ES" sz="2800" dirty="0" err="1" smtClean="0"/>
              <a:t>Tokheim</a:t>
            </a:r>
            <a:r>
              <a:rPr lang="es-ES" sz="2800" dirty="0" smtClean="0"/>
              <a:t> o </a:t>
            </a:r>
            <a:r>
              <a:rPr lang="es-ES" sz="2800" dirty="0" err="1" smtClean="0"/>
              <a:t>Tuthill</a:t>
            </a:r>
            <a:r>
              <a:rPr lang="es-ES" sz="2800" dirty="0" smtClean="0"/>
              <a:t> entre otros.</a:t>
            </a:r>
            <a:endParaRPr lang="en-US" sz="28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7042" y="411879"/>
            <a:ext cx="7527457" cy="484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76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3254671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rgbClr val="00B0F0"/>
                </a:solidFill>
              </a:rPr>
              <a:t>IB</a:t>
            </a:r>
            <a:endParaRPr lang="es-ES" sz="9600" b="1" dirty="0">
              <a:ln/>
              <a:solidFill>
                <a:srgbClr val="00B0F0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0" y="1814309"/>
            <a:ext cx="9711741" cy="193042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6000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Caja de </a:t>
            </a:r>
            <a:r>
              <a:rPr lang="es-ES" sz="6000" b="1" i="1" u="sng" dirty="0" err="1" smtClean="0">
                <a:ln/>
                <a:solidFill>
                  <a:schemeClr val="accent1">
                    <a:lumMod val="50000"/>
                  </a:schemeClr>
                </a:solidFill>
              </a:rPr>
              <a:t>Inerconexion</a:t>
            </a:r>
            <a:r>
              <a:rPr lang="es-ES" sz="6000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 (Interface)</a:t>
            </a:r>
            <a:endParaRPr lang="es-ES" sz="6000" b="1" i="1" u="sng" dirty="0">
              <a:ln/>
              <a:solidFill>
                <a:schemeClr val="accent3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0319" y="580211"/>
            <a:ext cx="4866509" cy="6015546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17057" y="3910181"/>
            <a:ext cx="6466623" cy="20535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Proporciona la interfaz de comunicación del EMR3 con un sistema. Controla la operación del EMR3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40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103082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Diagrama Conexión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48" y="1274663"/>
            <a:ext cx="10308252" cy="29829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634524" y="1703350"/>
            <a:ext cx="21802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chemeClr val="bg2">
                    <a:lumMod val="25000"/>
                  </a:schemeClr>
                </a:solidFill>
              </a:rPr>
              <a:t>RS-485</a:t>
            </a:r>
            <a:endParaRPr lang="es-ES" sz="4400" b="1" dirty="0">
              <a:ln/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140862" y="4518136"/>
            <a:ext cx="6466623" cy="15610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La EMR3 se conecta a la IB por medio del protocolo serial RS-485 por medio de un cable tipo RS-485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26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103082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Diagrama Conexión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500" y="1143001"/>
            <a:ext cx="7523706" cy="55753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20048" y="2184776"/>
            <a:ext cx="4165600" cy="26690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El cable RS-485 es un cable que cumple los siguientes requisitos: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4 hilos calibre # 22 AWG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Apantallado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Alma de Acero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Cable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Drain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07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5941601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rgbClr val="00B0F0"/>
                </a:solidFill>
              </a:rPr>
              <a:t>EMR3 + IB</a:t>
            </a:r>
            <a:endParaRPr lang="es-ES" sz="9600" b="1" dirty="0">
              <a:ln/>
              <a:solidFill>
                <a:srgbClr val="00B0F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638498" y="2867465"/>
            <a:ext cx="6222953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Conexion</a:t>
            </a:r>
            <a:endParaRPr lang="es-ES" sz="96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84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Conexión IB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75174" y="1731717"/>
            <a:ext cx="4165600" cy="41464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La alimentación general del Sistema EMR3 completo va directamente a la IB y es esta quien surte de energía al registrador o cabezal EMR3.</a:t>
            </a:r>
          </a:p>
          <a:p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El voltaje de alimentación de la IB puede ser de:</a:t>
            </a:r>
          </a:p>
          <a:p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12 VDC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24 VDC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870" y="1155700"/>
            <a:ext cx="6748467" cy="5008562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5856774" y="1731717"/>
            <a:ext cx="1572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12 VDC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24 VDC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78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Conexión IB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8413" y="911564"/>
            <a:ext cx="7113587" cy="5946436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21174" y="2125417"/>
            <a:ext cx="4165600" cy="26690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Al descubrir la tapa de la IB se podrá observar el barraje de bornes de conexión de la IB.</a:t>
            </a:r>
          </a:p>
          <a:p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Conecte los 12 o 24 VDC a las dos primeras bornes tal cual se muestra en la imagen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87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redondeado 7"/>
          <p:cNvSpPr/>
          <p:nvPr/>
        </p:nvSpPr>
        <p:spPr>
          <a:xfrm>
            <a:off x="1060450" y="2209799"/>
            <a:ext cx="5829300" cy="4572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Conexión IB a EMR3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5850" y="0"/>
            <a:ext cx="3486150" cy="30003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7650" y="2357437"/>
            <a:ext cx="4914900" cy="4276725"/>
          </a:xfrm>
          <a:prstGeom prst="rect">
            <a:avLst/>
          </a:prstGeom>
        </p:spPr>
      </p:pic>
      <p:cxnSp>
        <p:nvCxnSpPr>
          <p:cNvPr id="10" name="Conector recto de flecha 9"/>
          <p:cNvCxnSpPr/>
          <p:nvPr/>
        </p:nvCxnSpPr>
        <p:spPr>
          <a:xfrm flipH="1">
            <a:off x="6985000" y="2857500"/>
            <a:ext cx="2273300" cy="1143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ángulo 10"/>
          <p:cNvSpPr/>
          <p:nvPr/>
        </p:nvSpPr>
        <p:spPr>
          <a:xfrm>
            <a:off x="7596674" y="3636717"/>
            <a:ext cx="4595326" cy="30384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Al descubrir la tapa de la EMR3, se observara el panel de conexión.</a:t>
            </a:r>
          </a:p>
          <a:p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Observe los pines 24 a 27 que tienen las marcas 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24 PWR: Voltaje de entrada al EMR3 5 VDC suministrados por la IB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25 GND: Negativo del circuito 5 VDC suministrado por la IB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26 – IB-B: Canal de comunicación RS-485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27 – IB-A: Canal de comunicación RS-485</a:t>
            </a:r>
          </a:p>
          <a:p>
            <a:endParaRPr lang="es-ES" sz="16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NOTA: Estos mismo bornes y marcas se encuentran en la IB y la conexión es 1 a 1</a:t>
            </a:r>
            <a:endParaRPr lang="es-ES" sz="1600" b="1" dirty="0" smtClean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97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>
                <a:ln/>
                <a:solidFill>
                  <a:srgbClr val="00B0F0"/>
                </a:solidFill>
              </a:rPr>
              <a:t>EMR3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Conexión IB a EMR3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6050" y="774700"/>
            <a:ext cx="4075522" cy="1849437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424" y="2916237"/>
            <a:ext cx="4324350" cy="336232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9111" y="3014662"/>
            <a:ext cx="3314700" cy="3648075"/>
          </a:xfrm>
          <a:prstGeom prst="rect">
            <a:avLst/>
          </a:prstGeom>
        </p:spPr>
      </p:pic>
      <p:cxnSp>
        <p:nvCxnSpPr>
          <p:cNvPr id="15" name="Conector recto de flecha 14"/>
          <p:cNvCxnSpPr/>
          <p:nvPr/>
        </p:nvCxnSpPr>
        <p:spPr>
          <a:xfrm flipH="1">
            <a:off x="9803811" y="2362200"/>
            <a:ext cx="483189" cy="65246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/>
          <p:nvPr/>
        </p:nvCxnSpPr>
        <p:spPr>
          <a:xfrm flipH="1">
            <a:off x="4940300" y="1422400"/>
            <a:ext cx="3454400" cy="149383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ángulo redondeado 17"/>
          <p:cNvSpPr/>
          <p:nvPr/>
        </p:nvSpPr>
        <p:spPr>
          <a:xfrm>
            <a:off x="220048" y="2688431"/>
            <a:ext cx="4885352" cy="3852069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ángulo redondeado 18"/>
          <p:cNvSpPr/>
          <p:nvPr/>
        </p:nvSpPr>
        <p:spPr>
          <a:xfrm>
            <a:off x="6162316" y="3014662"/>
            <a:ext cx="3986315" cy="373228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ángulo 19"/>
          <p:cNvSpPr/>
          <p:nvPr/>
        </p:nvSpPr>
        <p:spPr>
          <a:xfrm>
            <a:off x="10013808" y="253219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1349325" y="1956313"/>
            <a:ext cx="667415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IB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0382" y="931162"/>
            <a:ext cx="2535549" cy="1631789"/>
          </a:xfrm>
          <a:prstGeom prst="rect">
            <a:avLst/>
          </a:prstGeom>
        </p:spPr>
      </p:pic>
      <p:sp>
        <p:nvSpPr>
          <p:cNvPr id="25" name="Rectángulo 24"/>
          <p:cNvSpPr/>
          <p:nvPr/>
        </p:nvSpPr>
        <p:spPr>
          <a:xfrm>
            <a:off x="10148631" y="3545938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  <p:sp>
        <p:nvSpPr>
          <p:cNvPr id="26" name="Rectángulo 25"/>
          <p:cNvSpPr/>
          <p:nvPr/>
        </p:nvSpPr>
        <p:spPr>
          <a:xfrm>
            <a:off x="8905729" y="690488"/>
            <a:ext cx="667415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IB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3054151" y="2439183"/>
            <a:ext cx="6407350" cy="2308324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</a:rPr>
              <a:t>NOTA: El cable desnudo del cable RS-485 debe ir conectado al chasis tanto en EMR3 como e la IB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66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>
                <a:ln/>
                <a:solidFill>
                  <a:srgbClr val="00B0F0"/>
                </a:solidFill>
              </a:rPr>
              <a:t>EMR3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Conexión 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Pulser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412" y="1535112"/>
            <a:ext cx="8181975" cy="52101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1054" y="0"/>
            <a:ext cx="2600946" cy="2257425"/>
          </a:xfrm>
          <a:prstGeom prst="rect">
            <a:avLst/>
          </a:prstGeom>
        </p:spPr>
      </p:pic>
      <p:sp>
        <p:nvSpPr>
          <p:cNvPr id="5" name="Rectángulo redondeado 4"/>
          <p:cNvSpPr/>
          <p:nvPr/>
        </p:nvSpPr>
        <p:spPr>
          <a:xfrm>
            <a:off x="10807700" y="1625600"/>
            <a:ext cx="355600" cy="4191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Conector recto de flecha 7"/>
          <p:cNvCxnSpPr/>
          <p:nvPr/>
        </p:nvCxnSpPr>
        <p:spPr>
          <a:xfrm flipH="1">
            <a:off x="8688387" y="2044700"/>
            <a:ext cx="2119313" cy="8255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ángulo redondeado 9"/>
          <p:cNvSpPr/>
          <p:nvPr/>
        </p:nvSpPr>
        <p:spPr>
          <a:xfrm>
            <a:off x="330200" y="1346200"/>
            <a:ext cx="8358187" cy="551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ángulo 22"/>
          <p:cNvSpPr/>
          <p:nvPr/>
        </p:nvSpPr>
        <p:spPr>
          <a:xfrm>
            <a:off x="10361062" y="2235306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  <p:sp>
        <p:nvSpPr>
          <p:cNvPr id="27" name="Rectángulo 26"/>
          <p:cNvSpPr/>
          <p:nvPr/>
        </p:nvSpPr>
        <p:spPr>
          <a:xfrm>
            <a:off x="8790474" y="3288035"/>
            <a:ext cx="3363426" cy="22381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8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Conecte los 4 cables del </a:t>
            </a:r>
            <a:r>
              <a:rPr lang="es-ES" sz="28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pulser</a:t>
            </a:r>
            <a:r>
              <a:rPr lang="es-ES" sz="28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en los bornes 11 a 14 de la EMR3 tal cual se muestra en la Imagen</a:t>
            </a:r>
          </a:p>
        </p:txBody>
      </p:sp>
    </p:spTree>
    <p:extLst>
      <p:ext uri="{BB962C8B-B14F-4D97-AF65-F5344CB8AC3E}">
        <p14:creationId xmlns:p14="http://schemas.microsoft.com/office/powerpoint/2010/main" val="194952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>
                <a:ln/>
                <a:solidFill>
                  <a:srgbClr val="00B0F0"/>
                </a:solidFill>
              </a:rPr>
              <a:t>EMR3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Conexión Jumper C&amp;C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220048" y="1014090"/>
            <a:ext cx="11667152" cy="15610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El Jumper C&amp;C (Configuración y Calibración), sirve precisamente para fines de calibración y la modificación de ciertos parámetros de configuración de la EMR3. Algunos parámetros pueden ser modificados sin intervenir este jumper pero para otros es necesario intervenirlo.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3425" y="3241675"/>
            <a:ext cx="3533775" cy="30670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048" y="2841004"/>
            <a:ext cx="6173787" cy="3467721"/>
          </a:xfrm>
          <a:prstGeom prst="rect">
            <a:avLst/>
          </a:prstGeom>
        </p:spPr>
      </p:pic>
      <p:sp>
        <p:nvSpPr>
          <p:cNvPr id="9" name="Rectángulo redondeado 8"/>
          <p:cNvSpPr/>
          <p:nvPr/>
        </p:nvSpPr>
        <p:spPr>
          <a:xfrm>
            <a:off x="9753600" y="5181600"/>
            <a:ext cx="366712" cy="838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Conector recto de flecha 11"/>
          <p:cNvCxnSpPr>
            <a:endCxn id="7" idx="3"/>
          </p:cNvCxnSpPr>
          <p:nvPr/>
        </p:nvCxnSpPr>
        <p:spPr>
          <a:xfrm flipH="1" flipV="1">
            <a:off x="6393835" y="4574865"/>
            <a:ext cx="3359765" cy="1025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ángulo redondeado 12"/>
          <p:cNvSpPr/>
          <p:nvPr/>
        </p:nvSpPr>
        <p:spPr>
          <a:xfrm>
            <a:off x="220048" y="2575180"/>
            <a:ext cx="84752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ángulo redondeado 13"/>
          <p:cNvSpPr/>
          <p:nvPr/>
        </p:nvSpPr>
        <p:spPr>
          <a:xfrm>
            <a:off x="262424" y="2841004"/>
            <a:ext cx="6131411" cy="346772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ángulo 15"/>
          <p:cNvSpPr/>
          <p:nvPr/>
        </p:nvSpPr>
        <p:spPr>
          <a:xfrm>
            <a:off x="9594708" y="2514511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</p:spTree>
    <p:extLst>
      <p:ext uri="{BB962C8B-B14F-4D97-AF65-F5344CB8AC3E}">
        <p14:creationId xmlns:p14="http://schemas.microsoft.com/office/powerpoint/2010/main" val="110600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>
                <a:ln/>
                <a:solidFill>
                  <a:srgbClr val="00B0F0"/>
                </a:solidFill>
              </a:rPr>
              <a:t>EMR3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Conexión Jumper C&amp;C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220048" y="1014090"/>
            <a:ext cx="11667152" cy="15610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Este Jumper se instala entre los bornes # 16 GND y # 17 CCS (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Configuration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calibration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Switch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)</a:t>
            </a: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Jumper Puesto: Indica que el EMR3 esta en operación normal</a:t>
            </a: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Jumper Suelto: Indica que el EMR3 esta en modo C&amp;C (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Configuration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and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Calibration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)</a:t>
            </a:r>
            <a:endParaRPr lang="es-ES" sz="2400" b="1" dirty="0" smtClean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3425" y="3241675"/>
            <a:ext cx="3533775" cy="30670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048" y="2841004"/>
            <a:ext cx="6173787" cy="3467721"/>
          </a:xfrm>
          <a:prstGeom prst="rect">
            <a:avLst/>
          </a:prstGeom>
        </p:spPr>
      </p:pic>
      <p:sp>
        <p:nvSpPr>
          <p:cNvPr id="9" name="Rectángulo redondeado 8"/>
          <p:cNvSpPr/>
          <p:nvPr/>
        </p:nvSpPr>
        <p:spPr>
          <a:xfrm>
            <a:off x="9753600" y="5181600"/>
            <a:ext cx="366712" cy="838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Conector recto de flecha 11"/>
          <p:cNvCxnSpPr>
            <a:endCxn id="7" idx="3"/>
          </p:cNvCxnSpPr>
          <p:nvPr/>
        </p:nvCxnSpPr>
        <p:spPr>
          <a:xfrm flipH="1" flipV="1">
            <a:off x="6393835" y="4574865"/>
            <a:ext cx="3359765" cy="1025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ángulo redondeado 12"/>
          <p:cNvSpPr/>
          <p:nvPr/>
        </p:nvSpPr>
        <p:spPr>
          <a:xfrm>
            <a:off x="220048" y="2575180"/>
            <a:ext cx="84752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ángulo redondeado 13"/>
          <p:cNvSpPr/>
          <p:nvPr/>
        </p:nvSpPr>
        <p:spPr>
          <a:xfrm>
            <a:off x="262424" y="2841004"/>
            <a:ext cx="6131411" cy="346772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ángulo 15"/>
          <p:cNvSpPr/>
          <p:nvPr/>
        </p:nvSpPr>
        <p:spPr>
          <a:xfrm>
            <a:off x="9594708" y="2514511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</p:spTree>
    <p:extLst>
      <p:ext uri="{BB962C8B-B14F-4D97-AF65-F5344CB8AC3E}">
        <p14:creationId xmlns:p14="http://schemas.microsoft.com/office/powerpoint/2010/main" val="219734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5941601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rgbClr val="00B0F0"/>
                </a:solidFill>
              </a:rPr>
              <a:t>EMR3 + IB</a:t>
            </a:r>
            <a:endParaRPr lang="es-ES" sz="9600" b="1" dirty="0">
              <a:ln/>
              <a:solidFill>
                <a:srgbClr val="00B0F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101798" y="2905565"/>
            <a:ext cx="7601002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Configuración</a:t>
            </a:r>
            <a:endParaRPr lang="es-ES" sz="96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94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Antes de proceder a la configuración básica del EMR3 para efectos de Aforo, identifiquemos las partes del panel o Teclado del EMR3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925" y="2255837"/>
            <a:ext cx="11334750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55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4530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Inicio: Se usa para dar inicio a un despacho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220048" y="2946400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" y="1881027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339661" y="3039170"/>
            <a:ext cx="1598126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Inicio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>
            <a:stCxn id="5" idx="3"/>
          </p:cNvCxnSpPr>
          <p:nvPr/>
        </p:nvCxnSpPr>
        <p:spPr>
          <a:xfrm>
            <a:off x="2108200" y="3263900"/>
            <a:ext cx="198120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4076700" y="30137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63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11917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Fin: Se usa para finalizar un despacho y para borrar el despacho anterior, Presiona 1 Vez durante el despacho y detiene el despacho vuelve a presionar y borra el despacho anterior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220048" y="3619500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" y="2643027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339661" y="3712270"/>
            <a:ext cx="1598126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Fin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>
            <a:stCxn id="5" idx="3"/>
          </p:cNvCxnSpPr>
          <p:nvPr/>
        </p:nvCxnSpPr>
        <p:spPr>
          <a:xfrm>
            <a:off x="2108200" y="3937000"/>
            <a:ext cx="198120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4076700" y="36868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</a:t>
            </a:r>
            <a:r>
              <a:rPr lang="es-ES" dirty="0" smtClean="0"/>
              <a:t>Para Iniciar un nuevo despacho es necesario borrar el despacho anterior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8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11917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usa para cambiar de modo operación el EMR3. Cada vez que se pulse la 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alternara entre los modos: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Volume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Currency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Rate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Setup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</a:t>
            </a:r>
            <a:r>
              <a:rPr lang="es-ES" dirty="0" smtClean="0"/>
              <a:t>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5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Modo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Volume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selecciona este modo para realizar un despacho por volumen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</a:t>
            </a:r>
            <a:r>
              <a:rPr lang="es-ES" dirty="0" smtClean="0"/>
              <a:t>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4292599"/>
            <a:ext cx="331627" cy="33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55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Modo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Currency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selecciona este modo para realizar un despacho por dinero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</a:t>
            </a:r>
            <a:r>
              <a:rPr lang="es-ES" dirty="0" smtClean="0"/>
              <a:t>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700" y="4267199"/>
            <a:ext cx="331627" cy="33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68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Modo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Rate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selecciona este modo para visualizar en pantalla la rata de despacho en Galones x minuto. Solo disponible si esta despachando el EMR3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</a:t>
            </a:r>
            <a:r>
              <a:rPr lang="es-ES" dirty="0" smtClean="0"/>
              <a:t>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700" y="4267199"/>
            <a:ext cx="331627" cy="33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70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11917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Modo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Setup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selecciona este modo para ingresar a la configuración del EMR3. Solo disponible si no esta despachando y si ya se ha borrado el ultimo despacho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</a:t>
            </a:r>
            <a:r>
              <a:rPr lang="es-ES" dirty="0" smtClean="0"/>
              <a:t>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900" y="4267199"/>
            <a:ext cx="331627" cy="33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08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050698"/>
            <a:ext cx="9954726" cy="15610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Next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usa para avanzar en una opción de configuración del EMR3 o para seleccionar  el siguiente carácter a modificar por ejemplo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cuanod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se ingresa un numero de varios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digitos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en la configuración al presionar la tecla </a:t>
            </a:r>
            <a:r>
              <a:rPr lang="es-ES" sz="2400" b="1" dirty="0" err="1">
                <a:ln/>
                <a:solidFill>
                  <a:schemeClr val="bg2">
                    <a:lumMod val="75000"/>
                  </a:schemeClr>
                </a:solidFill>
              </a:rPr>
              <a:t>N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ext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ira cambiando de digito a digito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32903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23138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33831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Next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6068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33820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74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Enter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usa para aceptar un dato una opción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etc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dentro de la programación del EMR3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37221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27456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38149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Enter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40386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38138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71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Teclas de selección cíclica: Se usan para seleccionar las diferentes opciones disponibles en la configuración del EMR3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910148" y="3506248"/>
            <a:ext cx="1888152" cy="1428212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300" y="25297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0029760" y="3599018"/>
            <a:ext cx="1768540" cy="119175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Teclas de Selección cíclica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658100" y="38227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7099300" y="3506248"/>
            <a:ext cx="546100" cy="77365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90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143797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IB – Configuración/parámetros a configurar</a:t>
            </a:r>
          </a:p>
        </p:txBody>
      </p:sp>
      <p:sp>
        <p:nvSpPr>
          <p:cNvPr id="3" name="Rectángulo 2"/>
          <p:cNvSpPr/>
          <p:nvPr/>
        </p:nvSpPr>
        <p:spPr>
          <a:xfrm>
            <a:off x="421174" y="1833317"/>
            <a:ext cx="9954726" cy="30384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Para el proceso de aforo no es necesario recorrer toda la configuración completa, básicamente lo que necesitamos configurar en el EMR3 para realizar un Aforo 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Puntos decimales a mostrar en el registrador de Volumen (3 decimales)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Realizar la calibración del Medidor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Configuración del puerto de comunicación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Direccionamiento  de la IB y del Registrador EMR3</a:t>
            </a: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Revisaremos uno a uno en los videos en la plataforma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 flipH="1">
            <a:off x="7510748" y="5131128"/>
            <a:ext cx="4536504" cy="147732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</a:t>
            </a:r>
            <a:r>
              <a:rPr lang="es-ES" dirty="0" smtClean="0"/>
              <a:t>Normalmente el sistema de aforo ya cuenta con todos los parámetros de configuració</a:t>
            </a:r>
            <a:r>
              <a:rPr lang="es-ES" dirty="0" smtClean="0"/>
              <a:t>n de EMR3 hechos </a:t>
            </a:r>
            <a:r>
              <a:rPr lang="es-ES" dirty="0" err="1" smtClean="0"/>
              <a:t>asi</a:t>
            </a:r>
            <a:r>
              <a:rPr lang="es-ES" dirty="0" smtClean="0"/>
              <a:t> que solo seria necesario en caso tal de un master </a:t>
            </a:r>
            <a:r>
              <a:rPr lang="es-ES" dirty="0" err="1" smtClean="0"/>
              <a:t>reset</a:t>
            </a:r>
            <a:r>
              <a:rPr lang="es-ES" dirty="0" smtClean="0"/>
              <a:t> al EMR3</a:t>
            </a:r>
            <a:endParaRPr lang="en-US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700" y="4046234"/>
            <a:ext cx="889000" cy="8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56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1401</TotalTime>
  <Words>1174</Words>
  <Application>Microsoft Office PowerPoint</Application>
  <PresentationFormat>Panorámica</PresentationFormat>
  <Paragraphs>113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Alexander Insepet</cp:lastModifiedBy>
  <cp:revision>47</cp:revision>
  <dcterms:created xsi:type="dcterms:W3CDTF">2018-06-13T01:57:34Z</dcterms:created>
  <dcterms:modified xsi:type="dcterms:W3CDTF">2019-04-23T19:21:32Z</dcterms:modified>
</cp:coreProperties>
</file>